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2" r:id="rId4"/>
    <p:sldId id="263" r:id="rId5"/>
    <p:sldId id="264" r:id="rId6"/>
    <p:sldId id="270" r:id="rId7"/>
    <p:sldId id="265" r:id="rId8"/>
    <p:sldId id="268" r:id="rId9"/>
    <p:sldId id="271" r:id="rId10"/>
    <p:sldId id="261" r:id="rId11"/>
    <p:sldId id="259" r:id="rId12"/>
    <p:sldId id="274" r:id="rId13"/>
    <p:sldId id="273" r:id="rId14"/>
    <p:sldId id="269" r:id="rId15"/>
    <p:sldId id="266" r:id="rId16"/>
    <p:sldId id="267" r:id="rId17"/>
    <p:sldId id="275" r:id="rId18"/>
    <p:sldId id="277" r:id="rId19"/>
    <p:sldId id="27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84" y="-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D8905-4ED0-4498-91F9-539D7CE4B35C}" type="datetimeFigureOut">
              <a:rPr lang="fr-FR" smtClean="0"/>
              <a:pPr/>
              <a:t>22/03/2024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A9000-3389-463E-8469-1DC7B5337F0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3804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1C63-69B3-4F88-AA9D-3190A4A0A0A0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FDD77-FE79-4F7E-9429-8B9476765E7B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3D5F-E04C-4EFB-9286-19BDF2BF095E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BC24-8869-473E-9FEE-8D34DA2D03B4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7F257-FEE1-4546-BCA4-2A3B3A44F146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088CF-D6D9-4219-AAF5-FD1068E665A4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B7F9B-9F9D-484A-8039-5A491DC2E023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A4402-7F83-4ACE-B214-DCE792B36001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D2448-DA04-4AC2-B7B4-9956FD30253B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0EBBC-890D-465D-808F-AC9CD37F8741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DB9D-27DE-463D-91EC-8ECB23120CB3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25839-974E-464A-BDC7-098375BA6D62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23FC-6EEB-4644-9831-0BA8B4485254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50D73-4703-4356-A89B-13043361E229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EACD-8B11-4583-96BA-02034A70B6F3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5035-0001-4BA4-8D38-3F5BE233B5B4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BF5FE-73D1-40CF-A4F2-DA945434FF48}" type="datetime1">
              <a:rPr lang="en-US" smtClean="0"/>
              <a:pPr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SMwRf_oVwo" TargetMode="External"/><Relationship Id="rId2" Type="http://schemas.openxmlformats.org/officeDocument/2006/relationships/hyperlink" Target="https://www.youtube.com/watch?v=ZLzo0QFcBEc&amp;t=359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ei-concours.fr/stat2023/tsi.html" TargetMode="External"/><Relationship Id="rId2" Type="http://schemas.openxmlformats.org/officeDocument/2006/relationships/hyperlink" Target="https://www.ldmraspail.fr/cpge-tsi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3AD072F-FC96-2391-49A0-45E5D0D76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Présentation CPGE TSI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B922587F-C22D-C9B0-9718-A45889E8C3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Elisa LORENZETTI</a:t>
            </a:r>
          </a:p>
          <a:p>
            <a:r>
              <a:rPr lang="fr-FR" dirty="0"/>
              <a:t>Issy-Les-Moulineaux, 26/01/2024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3C2370DD-7DE8-94B4-8CDA-019D293A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66084" y="6276254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295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170"/>
          </a:xfrm>
        </p:spPr>
        <p:txBody>
          <a:bodyPr>
            <a:normAutofit/>
          </a:bodyPr>
          <a:lstStyle/>
          <a:p>
            <a:r>
              <a:rPr lang="fr-FR" dirty="0"/>
              <a:t>TSI : Quelles sont les matières étudiées ?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6E216883-8CD9-42FC-BC20-FC54A22E7431}"/>
              </a:ext>
            </a:extLst>
          </p:cNvPr>
          <p:cNvSpPr txBox="1"/>
          <p:nvPr/>
        </p:nvSpPr>
        <p:spPr>
          <a:xfrm>
            <a:off x="950182" y="5632388"/>
            <a:ext cx="8833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000"/>
              </a:spcBef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</a:pPr>
            <a:r>
              <a:rPr 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TIPE :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Travaux d’initiative personnelle encadrés sur un sujet précis. 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xmlns="" id="{CE4B8A42-648A-1BE8-408A-3DCD22AA43E6}"/>
              </a:ext>
            </a:extLst>
          </p:cNvPr>
          <p:cNvSpPr txBox="1">
            <a:spLocks/>
          </p:cNvSpPr>
          <p:nvPr/>
        </p:nvSpPr>
        <p:spPr>
          <a:xfrm>
            <a:off x="5455237" y="1672629"/>
            <a:ext cx="3644915" cy="33481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fr-FR" sz="2000" b="1" dirty="0"/>
              <a:t>En 2</a:t>
            </a:r>
            <a:r>
              <a:rPr lang="fr-FR" sz="2000" b="1" baseline="30000" dirty="0"/>
              <a:t>ème</a:t>
            </a:r>
            <a:r>
              <a:rPr lang="fr-FR" sz="2000" b="1" dirty="0"/>
              <a:t> année : </a:t>
            </a:r>
          </a:p>
          <a:p>
            <a:pPr lvl="1"/>
            <a:r>
              <a:rPr lang="fr-FR" sz="1800" dirty="0"/>
              <a:t>Mathématiques : 10h</a:t>
            </a:r>
          </a:p>
          <a:p>
            <a:pPr lvl="1"/>
            <a:r>
              <a:rPr lang="fr-FR" sz="1800" dirty="0"/>
              <a:t>Physique-Chimie : 8h </a:t>
            </a:r>
          </a:p>
          <a:p>
            <a:pPr lvl="1"/>
            <a:r>
              <a:rPr lang="fr-FR" sz="1800" dirty="0"/>
              <a:t>SII : 7h</a:t>
            </a:r>
          </a:p>
          <a:p>
            <a:pPr lvl="1"/>
            <a:r>
              <a:rPr lang="fr-FR" sz="1800" dirty="0"/>
              <a:t>Français : 2h </a:t>
            </a:r>
          </a:p>
          <a:p>
            <a:pPr lvl="1"/>
            <a:r>
              <a:rPr lang="fr-FR" sz="1800" dirty="0"/>
              <a:t>Anglais : 2h </a:t>
            </a:r>
          </a:p>
          <a:p>
            <a:pPr lvl="1"/>
            <a:r>
              <a:rPr lang="fr-FR" sz="1800" dirty="0"/>
              <a:t>Informatique : 2h </a:t>
            </a:r>
          </a:p>
          <a:p>
            <a:pPr lvl="1"/>
            <a:r>
              <a:rPr lang="fr-FR" sz="1800" dirty="0"/>
              <a:t>TIPE : 2h </a:t>
            </a:r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xmlns="" id="{7BBFE865-5F18-C8AD-52F3-3F1916D6BE34}"/>
              </a:ext>
            </a:extLst>
          </p:cNvPr>
          <p:cNvSpPr txBox="1">
            <a:spLocks/>
          </p:cNvSpPr>
          <p:nvPr/>
        </p:nvSpPr>
        <p:spPr>
          <a:xfrm>
            <a:off x="549580" y="1672630"/>
            <a:ext cx="4817455" cy="33481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r>
              <a:rPr lang="fr-FR" sz="2200" b="1" dirty="0"/>
              <a:t>En 1</a:t>
            </a:r>
            <a:r>
              <a:rPr lang="fr-FR" sz="2200" b="1" baseline="30000" dirty="0"/>
              <a:t>ère</a:t>
            </a:r>
            <a:r>
              <a:rPr lang="fr-FR" sz="2200" b="1" dirty="0"/>
              <a:t> année : </a:t>
            </a:r>
          </a:p>
          <a:p>
            <a:pPr lvl="1"/>
            <a:r>
              <a:rPr lang="fr-FR" sz="1900" dirty="0"/>
              <a:t>Mathématiques : 11h (dont 1h d’AP)</a:t>
            </a:r>
          </a:p>
          <a:p>
            <a:pPr lvl="1"/>
            <a:r>
              <a:rPr lang="fr-FR" sz="1900" dirty="0"/>
              <a:t>Physique-Chimie : 9h (dont 1h d’AP)</a:t>
            </a:r>
          </a:p>
          <a:p>
            <a:pPr lvl="1"/>
            <a:r>
              <a:rPr lang="fr-FR" sz="1900" dirty="0"/>
              <a:t>SII : 9h (dont 1h d’AP)</a:t>
            </a:r>
          </a:p>
          <a:p>
            <a:pPr lvl="1"/>
            <a:r>
              <a:rPr lang="fr-FR" sz="1900" dirty="0"/>
              <a:t>Français : 2h </a:t>
            </a:r>
          </a:p>
          <a:p>
            <a:pPr lvl="1"/>
            <a:r>
              <a:rPr lang="fr-FR" sz="1900" dirty="0"/>
              <a:t>Anglais : 2h </a:t>
            </a:r>
          </a:p>
          <a:p>
            <a:pPr lvl="1"/>
            <a:r>
              <a:rPr lang="fr-FR" sz="1900" dirty="0"/>
              <a:t>Informatique : 2h </a:t>
            </a:r>
          </a:p>
          <a:p>
            <a:pPr lvl="1"/>
            <a:r>
              <a:rPr lang="fr-FR" sz="1900" dirty="0"/>
              <a:t>TIPE : 2h </a:t>
            </a:r>
          </a:p>
        </p:txBody>
      </p:sp>
      <p:sp>
        <p:nvSpPr>
          <p:cNvPr id="14" name="Espace réservé du numéro de diapositive 3">
            <a:extLst>
              <a:ext uri="{FF2B5EF4-FFF2-40B4-BE49-F238E27FC236}">
                <a16:creationId xmlns:a16="http://schemas.microsoft.com/office/drawing/2014/main" xmlns="" id="{073D6E30-FB41-1A5D-4FC7-A09B0D554186}"/>
              </a:ext>
            </a:extLst>
          </p:cNvPr>
          <p:cNvSpPr txBox="1">
            <a:spLocks/>
          </p:cNvSpPr>
          <p:nvPr/>
        </p:nvSpPr>
        <p:spPr>
          <a:xfrm>
            <a:off x="10947634" y="6276254"/>
            <a:ext cx="901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10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2717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TSI : Quels sont les débouchés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504"/>
            <a:ext cx="8596668" cy="5009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/>
              <a:t>Deux manières d’intégrer une école d’ingénieur : </a:t>
            </a:r>
          </a:p>
          <a:p>
            <a:endParaRPr lang="fr-FR" b="1" dirty="0"/>
          </a:p>
          <a:p>
            <a:r>
              <a:rPr lang="fr-FR" sz="2000" b="1" dirty="0"/>
              <a:t>Intégrer sur concours : </a:t>
            </a:r>
          </a:p>
          <a:p>
            <a:r>
              <a:rPr lang="fr-FR" u="sng" dirty="0"/>
              <a:t>Concours CentraleSupélec :</a:t>
            </a:r>
            <a:r>
              <a:rPr lang="fr-FR" dirty="0"/>
              <a:t> Centrale, Arts et Métiers, Groupe Mines Telecom, Groupe Mines Ponts…</a:t>
            </a:r>
          </a:p>
          <a:p>
            <a:r>
              <a:rPr lang="fr-FR" u="sng" dirty="0"/>
              <a:t>Concours Commun INP :</a:t>
            </a:r>
            <a:r>
              <a:rPr lang="fr-FR" dirty="0"/>
              <a:t> ENS, Groupe INSA, Réseau Polytech, CESI…</a:t>
            </a:r>
          </a:p>
          <a:p>
            <a:r>
              <a:rPr lang="fr-FR" u="sng" dirty="0"/>
              <a:t>Concours EPITA :</a:t>
            </a:r>
            <a:r>
              <a:rPr lang="fr-FR" dirty="0"/>
              <a:t> EPITA, IPSA, ESME…</a:t>
            </a:r>
          </a:p>
          <a:p>
            <a:endParaRPr lang="fr-FR" dirty="0"/>
          </a:p>
          <a:p>
            <a:r>
              <a:rPr lang="fr-FR" sz="2000" b="1" dirty="0"/>
              <a:t>Intégrer sur dossier (alternance) : </a:t>
            </a:r>
          </a:p>
          <a:p>
            <a:r>
              <a:rPr lang="fr-FR" u="sng" dirty="0"/>
              <a:t>Directement sur le site des écoles :</a:t>
            </a:r>
            <a:r>
              <a:rPr lang="fr-FR" dirty="0"/>
              <a:t> Arts et métiers, IMT Nord Europe…</a:t>
            </a:r>
          </a:p>
          <a:p>
            <a:r>
              <a:rPr lang="fr-FR" u="sng" dirty="0"/>
              <a:t>Avec Ingénieur 2000 :</a:t>
            </a:r>
            <a:r>
              <a:rPr lang="fr-FR" dirty="0"/>
              <a:t> CNAM, ISTY, ESTP…</a:t>
            </a:r>
          </a:p>
          <a:p>
            <a:endParaRPr lang="fr-FR" dirty="0"/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6" name="Espace réservé du numéro de diapositive 3">
            <a:extLst>
              <a:ext uri="{FF2B5EF4-FFF2-40B4-BE49-F238E27FC236}">
                <a16:creationId xmlns:a16="http://schemas.microsoft.com/office/drawing/2014/main" xmlns="" id="{46D191D4-55F4-EDAC-6DE2-8B603430B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7300" y="6276254"/>
            <a:ext cx="952124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11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817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TSI : Quels sont les débouchés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504"/>
            <a:ext cx="8596668" cy="5009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/>
              <a:t>A la suite d’une école d’ingénieur : </a:t>
            </a:r>
          </a:p>
          <a:p>
            <a:r>
              <a:rPr lang="fr-FR" dirty="0"/>
              <a:t>Ingénieur généraliste</a:t>
            </a:r>
          </a:p>
          <a:p>
            <a:r>
              <a:rPr lang="fr-FR" dirty="0"/>
              <a:t>Ingénieur de spécialité </a:t>
            </a:r>
          </a:p>
          <a:p>
            <a:r>
              <a:rPr lang="fr-FR" dirty="0"/>
              <a:t>Chercheur </a:t>
            </a:r>
          </a:p>
          <a:p>
            <a:r>
              <a:rPr lang="fr-FR" dirty="0"/>
              <a:t>Professeur de prépa, de lycée, de collège, d’université, d’école d’ingénieur… </a:t>
            </a:r>
          </a:p>
          <a:p>
            <a:r>
              <a:rPr lang="fr-FR" dirty="0"/>
              <a:t>Autre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sz="2000" b="1" dirty="0"/>
              <a:t>A la suite de la 1</a:t>
            </a:r>
            <a:r>
              <a:rPr lang="fr-FR" sz="2000" b="1" baseline="30000" dirty="0"/>
              <a:t>ère</a:t>
            </a:r>
            <a:r>
              <a:rPr lang="fr-FR" sz="2000" b="1" dirty="0"/>
              <a:t> année de prépa : </a:t>
            </a:r>
          </a:p>
          <a:p>
            <a:r>
              <a:rPr lang="fr-FR" dirty="0"/>
              <a:t>BTS ou DUT puis prépa ATS.  </a:t>
            </a:r>
          </a:p>
          <a:p>
            <a:r>
              <a:rPr lang="fr-FR" dirty="0"/>
              <a:t>License à l’université en science de l’ingénieur, physique, électrotechnique, mécanique… </a:t>
            </a:r>
          </a:p>
          <a:p>
            <a:r>
              <a:rPr lang="fr-FR" dirty="0"/>
              <a:t>Ecole d’ingénieur qui recrute via les admissions parallèles : ESILV… 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E2A3F99B-02E3-7336-131B-093DB7C86363}"/>
              </a:ext>
            </a:extLst>
          </p:cNvPr>
          <p:cNvSpPr txBox="1">
            <a:spLocks/>
          </p:cNvSpPr>
          <p:nvPr/>
        </p:nvSpPr>
        <p:spPr>
          <a:xfrm>
            <a:off x="10746298" y="6276254"/>
            <a:ext cx="1103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12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3260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087451" cy="1320800"/>
          </a:xfrm>
        </p:spPr>
        <p:txBody>
          <a:bodyPr>
            <a:normAutofit/>
          </a:bodyPr>
          <a:lstStyle/>
          <a:p>
            <a:r>
              <a:rPr lang="fr-FR" dirty="0"/>
              <a:t>TSI : Quelques conseils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373690"/>
            <a:ext cx="8596668" cy="511029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Combler </a:t>
            </a:r>
            <a:r>
              <a:rPr lang="fr-FR" b="1" dirty="0"/>
              <a:t>ses lacunes </a:t>
            </a:r>
            <a:r>
              <a:rPr lang="fr-FR" dirty="0"/>
              <a:t>de lycée/collège </a:t>
            </a:r>
            <a:r>
              <a:rPr lang="fr-FR" b="1" dirty="0"/>
              <a:t>AVANT</a:t>
            </a:r>
            <a:r>
              <a:rPr lang="fr-FR" dirty="0"/>
              <a:t> d’intégrer la TSI.</a:t>
            </a:r>
          </a:p>
          <a:p>
            <a:r>
              <a:rPr lang="fr-FR" b="1" dirty="0"/>
              <a:t>Profiter</a:t>
            </a:r>
            <a:r>
              <a:rPr lang="fr-FR" dirty="0"/>
              <a:t> des </a:t>
            </a:r>
            <a:r>
              <a:rPr lang="fr-FR" b="1" dirty="0"/>
              <a:t>vacances d’été </a:t>
            </a:r>
            <a:r>
              <a:rPr lang="fr-FR" dirty="0"/>
              <a:t>avant d’intégrer la TSI.</a:t>
            </a:r>
            <a:endParaRPr lang="fr-FR" b="1" dirty="0"/>
          </a:p>
          <a:p>
            <a:r>
              <a:rPr lang="fr-FR" b="1" dirty="0"/>
              <a:t>DORMIR : ne jamais </a:t>
            </a:r>
            <a:r>
              <a:rPr lang="fr-FR" dirty="0"/>
              <a:t>repousser </a:t>
            </a:r>
            <a:r>
              <a:rPr lang="fr-FR" b="1" dirty="0"/>
              <a:t>son sommeil </a:t>
            </a:r>
            <a:r>
              <a:rPr lang="fr-FR" dirty="0"/>
              <a:t>pour travailler. </a:t>
            </a:r>
          </a:p>
          <a:p>
            <a:r>
              <a:rPr lang="fr-FR" dirty="0"/>
              <a:t>Savoir </a:t>
            </a:r>
            <a:r>
              <a:rPr lang="fr-FR" b="1" dirty="0"/>
              <a:t>lâcher prise </a:t>
            </a:r>
            <a:r>
              <a:rPr lang="fr-FR" dirty="0"/>
              <a:t>le samedi après-midi. </a:t>
            </a:r>
          </a:p>
          <a:p>
            <a:r>
              <a:rPr lang="fr-FR" b="1" dirty="0"/>
              <a:t>Pas de pression</a:t>
            </a:r>
            <a:r>
              <a:rPr lang="fr-FR" dirty="0"/>
              <a:t> sur les notes : avoir de </a:t>
            </a:r>
            <a:r>
              <a:rPr lang="fr-FR" b="1" dirty="0"/>
              <a:t>mauvaises notes </a:t>
            </a:r>
            <a:r>
              <a:rPr lang="fr-FR" dirty="0"/>
              <a:t>est plutôt </a:t>
            </a:r>
            <a:r>
              <a:rPr lang="fr-FR" b="1" dirty="0"/>
              <a:t>une bonne chose</a:t>
            </a:r>
            <a:r>
              <a:rPr lang="fr-FR" dirty="0"/>
              <a:t>. </a:t>
            </a:r>
          </a:p>
          <a:p>
            <a:r>
              <a:rPr lang="fr-FR" dirty="0"/>
              <a:t>Ne pas négliger le </a:t>
            </a:r>
            <a:r>
              <a:rPr lang="fr-FR" b="1" dirty="0"/>
              <a:t>français</a:t>
            </a:r>
            <a:r>
              <a:rPr lang="fr-FR" dirty="0"/>
              <a:t> et l’</a:t>
            </a:r>
            <a:r>
              <a:rPr lang="fr-FR" b="1" dirty="0"/>
              <a:t>anglais</a:t>
            </a:r>
            <a:r>
              <a:rPr lang="fr-FR" dirty="0"/>
              <a:t>.</a:t>
            </a:r>
          </a:p>
          <a:p>
            <a:r>
              <a:rPr lang="fr-FR" b="1" dirty="0"/>
              <a:t>Continuer</a:t>
            </a:r>
            <a:r>
              <a:rPr lang="fr-FR" dirty="0"/>
              <a:t> à travailler (même 2h) durant </a:t>
            </a:r>
            <a:r>
              <a:rPr lang="fr-FR" b="1" dirty="0"/>
              <a:t>les vacances </a:t>
            </a:r>
            <a:r>
              <a:rPr lang="fr-FR" dirty="0"/>
              <a:t>de deux semaines.</a:t>
            </a:r>
          </a:p>
          <a:p>
            <a:r>
              <a:rPr lang="fr-FR" b="1" dirty="0"/>
              <a:t>Anticiper</a:t>
            </a:r>
            <a:r>
              <a:rPr lang="fr-FR" dirty="0"/>
              <a:t> les DS et DM pour ne pas réviser </a:t>
            </a:r>
            <a:r>
              <a:rPr lang="fr-FR" b="1" dirty="0"/>
              <a:t>la veille</a:t>
            </a:r>
            <a:r>
              <a:rPr lang="fr-FR" dirty="0"/>
              <a:t> pour le lendemain. </a:t>
            </a:r>
          </a:p>
          <a:p>
            <a:r>
              <a:rPr lang="fr-FR" b="1" dirty="0"/>
              <a:t>S’entourer</a:t>
            </a:r>
            <a:r>
              <a:rPr lang="fr-FR" dirty="0"/>
              <a:t> d’un </a:t>
            </a:r>
            <a:r>
              <a:rPr lang="fr-FR" b="1" dirty="0"/>
              <a:t>groupe </a:t>
            </a:r>
            <a:r>
              <a:rPr lang="fr-FR" b="1" dirty="0" smtClean="0"/>
              <a:t>d’amis </a:t>
            </a:r>
            <a:r>
              <a:rPr lang="fr-FR" dirty="0"/>
              <a:t>pour faire des </a:t>
            </a:r>
            <a:r>
              <a:rPr lang="fr-FR" b="1" dirty="0"/>
              <a:t>séances de travail </a:t>
            </a:r>
            <a:r>
              <a:rPr lang="fr-FR" dirty="0"/>
              <a:t>ou juste faire un resto ! </a:t>
            </a:r>
          </a:p>
          <a:p>
            <a:r>
              <a:rPr lang="fr-FR" dirty="0"/>
              <a:t>Inscrivez-vous dans une </a:t>
            </a:r>
            <a:r>
              <a:rPr lang="fr-FR" b="1" dirty="0"/>
              <a:t>bibliothèque</a:t>
            </a:r>
            <a:r>
              <a:rPr lang="fr-FR" dirty="0"/>
              <a:t>. </a:t>
            </a:r>
          </a:p>
          <a:p>
            <a:r>
              <a:rPr lang="fr-FR" dirty="0"/>
              <a:t>Durant </a:t>
            </a:r>
            <a:r>
              <a:rPr lang="fr-FR" b="1" dirty="0"/>
              <a:t>les vacances d’été</a:t>
            </a:r>
            <a:r>
              <a:rPr lang="fr-FR" dirty="0"/>
              <a:t>, essayez de </a:t>
            </a:r>
            <a:r>
              <a:rPr lang="fr-FR" b="1" dirty="0"/>
              <a:t>combler vos lacunes </a:t>
            </a:r>
            <a:r>
              <a:rPr lang="fr-FR" dirty="0"/>
              <a:t>de </a:t>
            </a:r>
            <a:r>
              <a:rPr lang="fr-FR" b="1" dirty="0"/>
              <a:t>1</a:t>
            </a:r>
            <a:r>
              <a:rPr lang="fr-FR" b="1" baseline="30000" dirty="0"/>
              <a:t>ère</a:t>
            </a:r>
            <a:r>
              <a:rPr lang="fr-FR" b="1" dirty="0"/>
              <a:t> année</a:t>
            </a:r>
            <a:r>
              <a:rPr lang="fr-FR" dirty="0"/>
              <a:t>.</a:t>
            </a:r>
          </a:p>
          <a:p>
            <a:r>
              <a:rPr lang="fr-FR" b="1" dirty="0"/>
              <a:t>Entre les écrits et les oraux</a:t>
            </a:r>
            <a:r>
              <a:rPr lang="fr-FR" dirty="0"/>
              <a:t>, ne vous </a:t>
            </a:r>
            <a:r>
              <a:rPr lang="fr-FR" b="1" dirty="0"/>
              <a:t>relâchez pas </a:t>
            </a:r>
            <a:r>
              <a:rPr lang="fr-FR" dirty="0"/>
              <a:t>! 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6A84E036-5877-40E3-76FE-C8A6A22FF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2132" y="6276254"/>
            <a:ext cx="977291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13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8535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TSI : Quelques témoignages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504"/>
            <a:ext cx="8596668" cy="5009322"/>
          </a:xfrm>
        </p:spPr>
        <p:txBody>
          <a:bodyPr>
            <a:normAutofit/>
          </a:bodyPr>
          <a:lstStyle/>
          <a:p>
            <a:r>
              <a:rPr lang="fr-FR" dirty="0"/>
              <a:t>« Choisir la prépa après le bac STI2D, c’est </a:t>
            </a:r>
            <a:r>
              <a:rPr lang="fr-FR" b="1" dirty="0"/>
              <a:t>un avenir assuré </a:t>
            </a:r>
            <a:r>
              <a:rPr lang="fr-FR" dirty="0"/>
              <a:t>dans le milieu scientifique. » </a:t>
            </a:r>
            <a:r>
              <a:rPr lang="fr-FR" i="1" dirty="0"/>
              <a:t>- Théo, TSI au Lycée Jean Baptiste Dumas d’Alès (30) </a:t>
            </a:r>
            <a:r>
              <a:rPr lang="fr-FR" i="1" dirty="0">
                <a:sym typeface="Wingdings" panose="05000000000000000000" pitchFamily="2" charset="2"/>
              </a:rPr>
              <a:t> IMT Nord Europe à Douai (59) </a:t>
            </a:r>
            <a:endParaRPr lang="fr-FR" i="1" dirty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« Grâce à la prépa j’ai pu </a:t>
            </a:r>
            <a:r>
              <a:rPr lang="fr-FR" b="1" dirty="0"/>
              <a:t>« grandir » </a:t>
            </a:r>
            <a:r>
              <a:rPr lang="fr-FR" dirty="0"/>
              <a:t>et instaurer une bonne hygiène de vie. » </a:t>
            </a:r>
            <a:r>
              <a:rPr lang="fr-FR" i="1" dirty="0"/>
              <a:t>- Christine, TSI au Lycée Raspail de Paris (75) </a:t>
            </a:r>
            <a:r>
              <a:rPr lang="fr-FR" i="1" dirty="0">
                <a:sym typeface="Wingdings" panose="05000000000000000000" pitchFamily="2" charset="2"/>
              </a:rPr>
              <a:t> Centrale Nantes (44)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«La TSI est </a:t>
            </a:r>
            <a:r>
              <a:rPr lang="fr-FR" b="1" dirty="0">
                <a:sym typeface="Wingdings" panose="05000000000000000000" pitchFamily="2" charset="2"/>
              </a:rPr>
              <a:t>vraiment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b="1" dirty="0">
                <a:sym typeface="Wingdings" panose="05000000000000000000" pitchFamily="2" charset="2"/>
              </a:rPr>
              <a:t>la bonne</a:t>
            </a:r>
            <a:r>
              <a:rPr lang="fr-FR" dirty="0">
                <a:sym typeface="Wingdings" panose="05000000000000000000" pitchFamily="2" charset="2"/>
              </a:rPr>
              <a:t> poursuite d’étude en sortie de STI2D pour rentrer en grande école. Je me suis donné à fond durant les deux ans de prépa et ça </a:t>
            </a:r>
            <a:r>
              <a:rPr lang="fr-FR" b="1" dirty="0">
                <a:sym typeface="Wingdings" panose="05000000000000000000" pitchFamily="2" charset="2"/>
              </a:rPr>
              <a:t>a vraiment été bénéfique</a:t>
            </a:r>
            <a:r>
              <a:rPr lang="fr-FR" dirty="0">
                <a:sym typeface="Wingdings" panose="05000000000000000000" pitchFamily="2" charset="2"/>
              </a:rPr>
              <a:t>. Quand je compare à ceux qui ont fait des DUT, je vois vraiment que </a:t>
            </a:r>
            <a:r>
              <a:rPr lang="fr-FR" b="1" dirty="0">
                <a:sym typeface="Wingdings" panose="05000000000000000000" pitchFamily="2" charset="2"/>
              </a:rPr>
              <a:t>j'ai assimilé des méthodes de travail</a:t>
            </a:r>
            <a:r>
              <a:rPr lang="fr-FR" dirty="0">
                <a:sym typeface="Wingdings" panose="05000000000000000000" pitchFamily="2" charset="2"/>
              </a:rPr>
              <a:t> qui font que</a:t>
            </a:r>
            <a:r>
              <a:rPr lang="fr-FR" b="1" dirty="0">
                <a:sym typeface="Wingdings" panose="05000000000000000000" pitchFamily="2" charset="2"/>
              </a:rPr>
              <a:t> je comprends beaucoup plus vite</a:t>
            </a:r>
            <a:r>
              <a:rPr lang="fr-FR" dirty="0">
                <a:sym typeface="Wingdings" panose="05000000000000000000" pitchFamily="2" charset="2"/>
              </a:rPr>
              <a:t>. » </a:t>
            </a:r>
            <a:r>
              <a:rPr lang="fr-FR" i="1" dirty="0">
                <a:sym typeface="Wingdings" panose="05000000000000000000" pitchFamily="2" charset="2"/>
              </a:rPr>
              <a:t>- Gwendal, TSI au L</a:t>
            </a:r>
            <a:r>
              <a:rPr lang="fr-FR" i="1" dirty="0"/>
              <a:t>ycée Saint-Nicolas de Paris (75) </a:t>
            </a:r>
            <a:r>
              <a:rPr lang="fr-FR" i="1" dirty="0">
                <a:sym typeface="Wingdings" panose="05000000000000000000" pitchFamily="2" charset="2"/>
              </a:rPr>
              <a:t> Arts et Métiers à Paris (75)</a:t>
            </a:r>
            <a:endParaRPr lang="fr-FR" i="1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FFA836FF-7309-8755-AE0A-B7DAD1125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5688" y="6276254"/>
            <a:ext cx="943735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14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88790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TSI : Quelques témoignages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504"/>
            <a:ext cx="8596668" cy="5009322"/>
          </a:xfrm>
        </p:spPr>
        <p:txBody>
          <a:bodyPr>
            <a:normAutofit/>
          </a:bodyPr>
          <a:lstStyle/>
          <a:p>
            <a:r>
              <a:rPr lang="fr-FR" dirty="0"/>
              <a:t>« L’expérience est folle et </a:t>
            </a:r>
            <a:r>
              <a:rPr lang="fr-FR" b="1" dirty="0"/>
              <a:t>très utile</a:t>
            </a:r>
            <a:r>
              <a:rPr lang="fr-FR" dirty="0"/>
              <a:t>. » </a:t>
            </a:r>
            <a:r>
              <a:rPr lang="fr-FR" i="1" dirty="0"/>
              <a:t>- Raphael, TSI au lycée Saint-Nicolas de Paris (75) </a:t>
            </a:r>
            <a:r>
              <a:rPr lang="fr-FR" i="1" dirty="0">
                <a:sym typeface="Wingdings" panose="05000000000000000000" pitchFamily="2" charset="2"/>
              </a:rPr>
              <a:t> Arts et Métiers à Paris (75)</a:t>
            </a:r>
            <a:endParaRPr lang="fr-FR" i="1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« Je suis sortie de Ionesco en ayant </a:t>
            </a:r>
            <a:r>
              <a:rPr lang="fr-FR" b="1" dirty="0"/>
              <a:t>un bon dossier</a:t>
            </a:r>
            <a:r>
              <a:rPr lang="fr-FR" dirty="0"/>
              <a:t>, c'est pourquoi, je pensais être prêt pour la prépa, mais j'ai </a:t>
            </a:r>
            <a:r>
              <a:rPr lang="fr-FR" b="1" dirty="0"/>
              <a:t>pris un mur </a:t>
            </a:r>
            <a:r>
              <a:rPr lang="fr-FR" dirty="0"/>
              <a:t>lors des premiers jours. Pour ma part, c'était très compliqué jusqu'à novembre. En effet, j'ai ressenti </a:t>
            </a:r>
            <a:r>
              <a:rPr lang="fr-FR" b="1" dirty="0"/>
              <a:t>une cassure entre la STI et la prépa</a:t>
            </a:r>
            <a:r>
              <a:rPr lang="fr-FR" dirty="0"/>
              <a:t>, le rythme et la complexité des cours étaient bien différents. Je garde </a:t>
            </a:r>
            <a:r>
              <a:rPr lang="fr-FR" b="1" dirty="0"/>
              <a:t>un très bon souvenir </a:t>
            </a:r>
            <a:r>
              <a:rPr lang="fr-FR" dirty="0"/>
              <a:t>de la prépa car ça m'a inculqué la </a:t>
            </a:r>
            <a:r>
              <a:rPr lang="fr-FR" b="1" dirty="0"/>
              <a:t>rigueur</a:t>
            </a:r>
            <a:r>
              <a:rPr lang="fr-FR" dirty="0"/>
              <a:t> et </a:t>
            </a:r>
            <a:r>
              <a:rPr lang="fr-FR" b="1" dirty="0"/>
              <a:t>des méthodes de travail</a:t>
            </a:r>
            <a:r>
              <a:rPr lang="fr-FR" dirty="0"/>
              <a:t>. On fait également </a:t>
            </a:r>
            <a:r>
              <a:rPr lang="fr-FR" b="1" dirty="0"/>
              <a:t>superbes rencontres</a:t>
            </a:r>
            <a:r>
              <a:rPr lang="fr-FR" dirty="0"/>
              <a:t>. » - </a:t>
            </a:r>
            <a:r>
              <a:rPr lang="fr-FR" i="1" dirty="0" err="1"/>
              <a:t>Josel</a:t>
            </a:r>
            <a:r>
              <a:rPr lang="fr-FR" i="1" dirty="0"/>
              <a:t>, TSI au lycée Raspail de Paris (75) </a:t>
            </a:r>
            <a:r>
              <a:rPr lang="fr-FR" i="1" dirty="0">
                <a:sym typeface="Wingdings" panose="05000000000000000000" pitchFamily="2" charset="2"/>
              </a:rPr>
              <a:t> CentraleSupélec (57)</a:t>
            </a:r>
            <a:endParaRPr lang="fr-FR" i="1" dirty="0"/>
          </a:p>
          <a:p>
            <a:endParaRPr lang="fr-FR" dirty="0"/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27039C20-8F2A-8BF4-AA7C-61817704C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39912" y="6276254"/>
            <a:ext cx="809511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15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32241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TSI : Quelques témoignages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504"/>
            <a:ext cx="8596668" cy="5009322"/>
          </a:xfrm>
        </p:spPr>
        <p:txBody>
          <a:bodyPr>
            <a:normAutofit/>
          </a:bodyPr>
          <a:lstStyle/>
          <a:p>
            <a:r>
              <a:rPr lang="fr-FR" dirty="0"/>
              <a:t>« Concrètement on vous vend la prépa comme </a:t>
            </a:r>
            <a:r>
              <a:rPr lang="fr-FR" b="1" dirty="0"/>
              <a:t>une filière dure</a:t>
            </a:r>
            <a:r>
              <a:rPr lang="fr-FR" dirty="0"/>
              <a:t>, c’est vrai ils ont raison ! Mais il y a </a:t>
            </a:r>
            <a:r>
              <a:rPr lang="fr-FR" b="1" dirty="0"/>
              <a:t>tellement à apprendre</a:t>
            </a:r>
            <a:r>
              <a:rPr lang="fr-FR" dirty="0"/>
              <a:t>. Vous avez </a:t>
            </a:r>
            <a:r>
              <a:rPr lang="fr-FR" b="1" dirty="0"/>
              <a:t>une chance </a:t>
            </a:r>
            <a:r>
              <a:rPr lang="fr-FR" dirty="0"/>
              <a:t>de rentrer dans un des programmes scolaires </a:t>
            </a:r>
            <a:r>
              <a:rPr lang="fr-FR" b="1" dirty="0"/>
              <a:t>les plus complets</a:t>
            </a:r>
            <a:r>
              <a:rPr lang="fr-FR" dirty="0"/>
              <a:t>. Alors tentez votre chance en plaçant </a:t>
            </a:r>
            <a:r>
              <a:rPr lang="fr-FR" b="1" dirty="0"/>
              <a:t>un ou deux vœux sur ce futur </a:t>
            </a:r>
            <a:r>
              <a:rPr lang="fr-FR" dirty="0"/>
              <a:t>! La prépa est une </a:t>
            </a:r>
            <a:r>
              <a:rPr lang="fr-FR" b="1" dirty="0"/>
              <a:t>expérience à vivre une fois dans sa vie </a:t>
            </a:r>
            <a:r>
              <a:rPr lang="fr-FR" dirty="0"/>
              <a:t>! Malgré la difficulté à laquelle j’ai </a:t>
            </a:r>
            <a:r>
              <a:rPr lang="fr-FR" b="1" dirty="0"/>
              <a:t>fait face</a:t>
            </a:r>
            <a:r>
              <a:rPr lang="fr-FR" dirty="0"/>
              <a:t>, j’ai </a:t>
            </a:r>
            <a:r>
              <a:rPr lang="fr-FR" b="1" dirty="0"/>
              <a:t>adoré ces années </a:t>
            </a:r>
            <a:r>
              <a:rPr lang="fr-FR" dirty="0"/>
              <a:t>et j’ai eu l’occasion de </a:t>
            </a:r>
            <a:r>
              <a:rPr lang="fr-FR" b="1" dirty="0"/>
              <a:t>faire de superbes rencontres</a:t>
            </a:r>
            <a:r>
              <a:rPr lang="fr-FR" dirty="0"/>
              <a:t> ! » - </a:t>
            </a:r>
            <a:r>
              <a:rPr lang="fr-FR" i="1" dirty="0"/>
              <a:t>Amélie, TSI au lycée Richelieu de Rueil-Malmaison (92) </a:t>
            </a:r>
            <a:r>
              <a:rPr lang="fr-FR" i="1" dirty="0">
                <a:sym typeface="Wingdings" panose="05000000000000000000" pitchFamily="2" charset="2"/>
              </a:rPr>
              <a:t> Polytech Dijon (21)</a:t>
            </a:r>
            <a:endParaRPr lang="fr-FR" i="1" dirty="0"/>
          </a:p>
          <a:p>
            <a:endParaRPr lang="fr-FR" dirty="0"/>
          </a:p>
          <a:p>
            <a:r>
              <a:rPr lang="fr-FR" dirty="0"/>
              <a:t>« Je </a:t>
            </a:r>
            <a:r>
              <a:rPr lang="fr-FR" b="1" dirty="0"/>
              <a:t>ne regrette pas </a:t>
            </a:r>
            <a:r>
              <a:rPr lang="fr-FR" dirty="0"/>
              <a:t>d'avoir choisi cette filière car elle m'a formée. Ce rythme de vie nous apprend à nous </a:t>
            </a:r>
            <a:r>
              <a:rPr lang="fr-FR" b="1" dirty="0"/>
              <a:t>organiser</a:t>
            </a:r>
            <a:r>
              <a:rPr lang="fr-FR" dirty="0"/>
              <a:t> et à </a:t>
            </a:r>
            <a:r>
              <a:rPr lang="fr-FR" b="1" dirty="0"/>
              <a:t>se dépasser</a:t>
            </a:r>
            <a:r>
              <a:rPr lang="fr-FR" dirty="0"/>
              <a:t>. C'est une expérience que </a:t>
            </a:r>
            <a:r>
              <a:rPr lang="fr-FR" b="1" dirty="0"/>
              <a:t>je n'oublierai jamais</a:t>
            </a:r>
            <a:r>
              <a:rPr lang="fr-FR" dirty="0"/>
              <a:t>. » </a:t>
            </a:r>
            <a:r>
              <a:rPr lang="fr-FR" i="1" dirty="0"/>
              <a:t>- Jean-Baptiste, TSI au lycée Raspail de Paris (75) 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548E56B0-F964-2090-297E-EEDE38370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2800" y="6276254"/>
            <a:ext cx="876623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16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4957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8749"/>
          </a:xfrm>
        </p:spPr>
        <p:txBody>
          <a:bodyPr>
            <a:normAutofit/>
          </a:bodyPr>
          <a:lstStyle/>
          <a:p>
            <a:r>
              <a:rPr lang="fr-FR" dirty="0"/>
              <a:t>TSI : Informez-vous !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58349"/>
            <a:ext cx="9171341" cy="5383030"/>
          </a:xfrm>
        </p:spPr>
        <p:txBody>
          <a:bodyPr>
            <a:normAutofit/>
          </a:bodyPr>
          <a:lstStyle/>
          <a:p>
            <a:pPr lvl="3"/>
            <a:endParaRPr lang="fr-FR" i="1" dirty="0"/>
          </a:p>
          <a:p>
            <a:pPr lvl="3"/>
            <a:r>
              <a:rPr lang="fr-FR" sz="2000" dirty="0"/>
              <a:t>Instagram : </a:t>
            </a:r>
            <a:r>
              <a:rPr lang="fr-FR" sz="2000" dirty="0" err="1"/>
              <a:t>prepatsienfiches</a:t>
            </a:r>
            <a:r>
              <a:rPr lang="fr-FR" sz="2000" dirty="0"/>
              <a:t>, </a:t>
            </a:r>
            <a:r>
              <a:rPr lang="fr-FR" sz="2000" dirty="0" err="1"/>
              <a:t>tesenprepa</a:t>
            </a:r>
            <a:endParaRPr lang="fr-FR" sz="2000" dirty="0"/>
          </a:p>
          <a:p>
            <a:pPr lvl="3"/>
            <a:endParaRPr lang="fr-FR" sz="2000" dirty="0"/>
          </a:p>
          <a:p>
            <a:pPr lvl="3"/>
            <a:r>
              <a:rPr lang="fr-FR" sz="2000" dirty="0"/>
              <a:t>Discord : STI2D, TSI de France, Prépas de France, Salon des Grandes Ecoles, Ingénieurs de France  </a:t>
            </a:r>
          </a:p>
          <a:p>
            <a:pPr lvl="1"/>
            <a:endParaRPr lang="fr-FR" sz="2400" dirty="0"/>
          </a:p>
          <a:p>
            <a:pPr lvl="3"/>
            <a:r>
              <a:rPr lang="fr-FR" sz="2000" dirty="0"/>
              <a:t>YouTube : </a:t>
            </a:r>
          </a:p>
          <a:p>
            <a:pPr lvl="4"/>
            <a:r>
              <a:rPr lang="fr-FR" sz="2000" dirty="0">
                <a:hlinkClick r:id="rId2"/>
              </a:rPr>
              <a:t>Paul GZ </a:t>
            </a:r>
            <a:endParaRPr lang="fr-FR" sz="2000" dirty="0"/>
          </a:p>
          <a:p>
            <a:pPr lvl="4"/>
            <a:r>
              <a:rPr lang="fr-FR" sz="2000" dirty="0">
                <a:hlinkClick r:id="rId3"/>
              </a:rPr>
              <a:t>Kevin </a:t>
            </a:r>
            <a:r>
              <a:rPr lang="fr-FR" sz="2000" dirty="0" err="1">
                <a:hlinkClick r:id="rId3"/>
              </a:rPr>
              <a:t>Tran</a:t>
            </a:r>
            <a:r>
              <a:rPr lang="fr-FR" sz="2000" dirty="0">
                <a:hlinkClick r:id="rId3"/>
              </a:rPr>
              <a:t> </a:t>
            </a:r>
            <a:r>
              <a:rPr lang="fr-FR" sz="2000" dirty="0"/>
              <a:t>(le rire jaune)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548E56B0-F964-2090-297E-EEDE38370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2800" y="6276254"/>
            <a:ext cx="876623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17</a:t>
            </a:fld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3D257F08-ED54-C2F0-0491-30697D44C8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1336" y="1435967"/>
            <a:ext cx="702316" cy="70231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xmlns="" id="{292D1082-AD45-532B-BC27-D96C1A625E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7809" y="2328934"/>
            <a:ext cx="569370" cy="56937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xmlns="" id="{D2C4B176-359F-0B3D-B46F-D35F236C6E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5502" y="3658326"/>
            <a:ext cx="700955" cy="49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88824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8749"/>
          </a:xfrm>
        </p:spPr>
        <p:txBody>
          <a:bodyPr>
            <a:normAutofit/>
          </a:bodyPr>
          <a:lstStyle/>
          <a:p>
            <a:r>
              <a:rPr lang="fr-FR" dirty="0"/>
              <a:t>TSI : Informez-vous !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58349"/>
            <a:ext cx="9171341" cy="5383030"/>
          </a:xfrm>
        </p:spPr>
        <p:txBody>
          <a:bodyPr>
            <a:normAutofit/>
          </a:bodyPr>
          <a:lstStyle/>
          <a:p>
            <a:pPr lvl="3"/>
            <a:endParaRPr lang="fr-FR" i="1" dirty="0"/>
          </a:p>
          <a:p>
            <a:pPr marL="1371600" lvl="3" indent="0">
              <a:buNone/>
            </a:pPr>
            <a:endParaRPr lang="fr-FR" sz="2000" dirty="0"/>
          </a:p>
          <a:p>
            <a:pPr lvl="3"/>
            <a:r>
              <a:rPr lang="fr-FR" sz="2000" dirty="0"/>
              <a:t>Site du lycée Raspail : </a:t>
            </a:r>
            <a:r>
              <a:rPr lang="fr-FR" sz="2000" dirty="0">
                <a:hlinkClick r:id="rId2"/>
              </a:rPr>
              <a:t>https://www.ldmraspail.fr/cpge-tsi.php</a:t>
            </a:r>
            <a:endParaRPr lang="fr-FR" sz="2000" dirty="0"/>
          </a:p>
          <a:p>
            <a:pPr lvl="3"/>
            <a:endParaRPr lang="fr-FR" sz="2000" dirty="0"/>
          </a:p>
          <a:p>
            <a:pPr lvl="3"/>
            <a:r>
              <a:rPr lang="fr-FR" sz="2000" dirty="0"/>
              <a:t>Site de </a:t>
            </a:r>
            <a:r>
              <a:rPr lang="fr-FR" sz="2000" dirty="0" smtClean="0"/>
              <a:t>SCEI </a:t>
            </a:r>
            <a:r>
              <a:rPr lang="fr-FR" sz="2000" dirty="0"/>
              <a:t>: </a:t>
            </a:r>
            <a:r>
              <a:rPr lang="fr-FR" sz="2000" dirty="0">
                <a:hlinkClick r:id="rId3"/>
              </a:rPr>
              <a:t>https://www.scei-concours.fr/stat2023/tsi.html</a:t>
            </a:r>
            <a:endParaRPr lang="fr-FR" sz="2000" dirty="0"/>
          </a:p>
          <a:p>
            <a:pPr marL="1371600" lvl="3" indent="0">
              <a:buNone/>
            </a:pPr>
            <a:endParaRPr lang="fr-FR" sz="2000" dirty="0"/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548E56B0-F964-2090-297E-EEDE38370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2800" y="6276254"/>
            <a:ext cx="876623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18</a:t>
            </a:fld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15A0F07F-ABDC-25EE-7857-696FCBAC56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911" y="1907098"/>
            <a:ext cx="1110451" cy="569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6177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8749"/>
          </a:xfrm>
        </p:spPr>
        <p:txBody>
          <a:bodyPr>
            <a:normAutofit/>
          </a:bodyPr>
          <a:lstStyle/>
          <a:p>
            <a:r>
              <a:rPr lang="fr-FR" dirty="0"/>
              <a:t>TSI : Avez-vous des questions ? 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548E56B0-F964-2090-297E-EEDE38370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2800" y="6276254"/>
            <a:ext cx="876623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19</a:t>
            </a:fld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9" name="Espace réservé du contenu 8">
            <a:extLst>
              <a:ext uri="{FF2B5EF4-FFF2-40B4-BE49-F238E27FC236}">
                <a16:creationId xmlns:a16="http://schemas.microsoft.com/office/drawing/2014/main" xmlns="" id="{1A3240D2-C251-A0C9-B1FD-7CDDA1449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9337" y="2524822"/>
            <a:ext cx="4345588" cy="22335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000" dirty="0"/>
              <a:t>Merci de votre attention, </a:t>
            </a:r>
          </a:p>
          <a:p>
            <a:pPr marL="0" indent="0" algn="ctr">
              <a:buNone/>
            </a:pPr>
            <a:r>
              <a:rPr lang="fr-FR" sz="4000" dirty="0"/>
              <a:t>je vous écoute ! </a:t>
            </a:r>
          </a:p>
        </p:txBody>
      </p:sp>
    </p:spTree>
    <p:extLst>
      <p:ext uri="{BB962C8B-B14F-4D97-AF65-F5344CB8AC3E}">
        <p14:creationId xmlns:p14="http://schemas.microsoft.com/office/powerpoint/2010/main" xmlns="" val="62504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4084"/>
          </a:xfrm>
        </p:spPr>
        <p:txBody>
          <a:bodyPr>
            <a:normAutofit/>
          </a:bodyPr>
          <a:lstStyle/>
          <a:p>
            <a:r>
              <a:rPr lang="fr-FR" sz="4000" dirty="0"/>
              <a:t>Sommaire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3684"/>
            <a:ext cx="8596668" cy="5255813"/>
          </a:xfrm>
        </p:spPr>
        <p:txBody>
          <a:bodyPr>
            <a:normAutofit/>
          </a:bodyPr>
          <a:lstStyle/>
          <a:p>
            <a:r>
              <a:rPr lang="fr-FR" sz="2000" dirty="0"/>
              <a:t>Mon parcours scolaire et professionnel </a:t>
            </a:r>
          </a:p>
          <a:p>
            <a:endParaRPr lang="fr-FR" dirty="0"/>
          </a:p>
          <a:p>
            <a:r>
              <a:rPr lang="fr-FR" sz="2000" dirty="0"/>
              <a:t>La classe préparatoire aux grandes écoles TSI  </a:t>
            </a:r>
          </a:p>
          <a:p>
            <a:pPr lvl="1"/>
            <a:r>
              <a:rPr lang="fr-FR" sz="1800" dirty="0"/>
              <a:t>A quoi sert une CPGE TSI ?</a:t>
            </a:r>
          </a:p>
          <a:p>
            <a:pPr lvl="1"/>
            <a:r>
              <a:rPr lang="fr-FR" sz="1800" dirty="0"/>
              <a:t>Où peut-on la passer ? </a:t>
            </a:r>
          </a:p>
          <a:p>
            <a:pPr lvl="1"/>
            <a:r>
              <a:rPr lang="fr-FR" sz="1800" dirty="0"/>
              <a:t>A qui est-elle destinée ?  </a:t>
            </a:r>
          </a:p>
          <a:p>
            <a:pPr lvl="1"/>
            <a:r>
              <a:rPr lang="fr-FR" sz="1800" dirty="0"/>
              <a:t>Comment ça se passe ?</a:t>
            </a:r>
          </a:p>
          <a:p>
            <a:pPr lvl="1"/>
            <a:r>
              <a:rPr lang="fr-FR" sz="1800" dirty="0"/>
              <a:t>Quelles sont les matières étudiées ? </a:t>
            </a:r>
          </a:p>
          <a:p>
            <a:pPr lvl="1"/>
            <a:r>
              <a:rPr lang="fr-FR" sz="1800" dirty="0"/>
              <a:t>Quels sont les débouchés ?</a:t>
            </a:r>
          </a:p>
          <a:p>
            <a:pPr lvl="1"/>
            <a:r>
              <a:rPr lang="fr-FR" sz="1800" dirty="0"/>
              <a:t>Quelques conseils </a:t>
            </a:r>
          </a:p>
          <a:p>
            <a:pPr lvl="1"/>
            <a:r>
              <a:rPr lang="fr-FR" sz="1800" dirty="0"/>
              <a:t>Quelques témoignages </a:t>
            </a:r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99F50858-89FC-BA9F-C70F-824FD821D069}"/>
              </a:ext>
            </a:extLst>
          </p:cNvPr>
          <p:cNvSpPr txBox="1">
            <a:spLocks/>
          </p:cNvSpPr>
          <p:nvPr/>
        </p:nvSpPr>
        <p:spPr>
          <a:xfrm>
            <a:off x="11166084" y="627625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2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8926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9585"/>
          </a:xfrm>
        </p:spPr>
        <p:txBody>
          <a:bodyPr>
            <a:normAutofit fontScale="90000"/>
          </a:bodyPr>
          <a:lstStyle/>
          <a:p>
            <a:r>
              <a:rPr lang="fr-FR" sz="4000" dirty="0"/>
              <a:t>Mon parcours scolaire et professionnel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9186"/>
            <a:ext cx="8596668" cy="5295570"/>
          </a:xfrm>
        </p:spPr>
        <p:txBody>
          <a:bodyPr>
            <a:normAutofit/>
          </a:bodyPr>
          <a:lstStyle/>
          <a:p>
            <a:r>
              <a:rPr lang="fr-FR" b="1" dirty="0"/>
              <a:t>Collège Victor Hugo </a:t>
            </a:r>
            <a:r>
              <a:rPr lang="fr-FR" dirty="0"/>
              <a:t>(2013 – 2018) </a:t>
            </a:r>
          </a:p>
          <a:p>
            <a:pPr lvl="1"/>
            <a:r>
              <a:rPr lang="fr-FR" dirty="0"/>
              <a:t>Redoublement de la 4</a:t>
            </a:r>
            <a:r>
              <a:rPr lang="fr-FR" baseline="30000" dirty="0"/>
              <a:t>ème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b="1" dirty="0"/>
              <a:t>2</a:t>
            </a:r>
            <a:r>
              <a:rPr lang="fr-FR" b="1" baseline="30000" dirty="0"/>
              <a:t>nde</a:t>
            </a:r>
            <a:r>
              <a:rPr lang="fr-FR" b="1" dirty="0"/>
              <a:t> générale et technologique</a:t>
            </a:r>
            <a:r>
              <a:rPr lang="fr-FR" dirty="0"/>
              <a:t>, Lycée Eugène Ionesco (2018 – 2019)</a:t>
            </a:r>
          </a:p>
          <a:p>
            <a:endParaRPr lang="fr-FR" dirty="0"/>
          </a:p>
          <a:p>
            <a:r>
              <a:rPr lang="fr-FR" b="1" dirty="0"/>
              <a:t>1</a:t>
            </a:r>
            <a:r>
              <a:rPr lang="fr-FR" b="1" baseline="30000" dirty="0"/>
              <a:t>ère</a:t>
            </a:r>
            <a:r>
              <a:rPr lang="fr-FR" b="1" dirty="0"/>
              <a:t> et T</a:t>
            </a:r>
            <a:r>
              <a:rPr lang="fr-FR" sz="1400" b="1" dirty="0"/>
              <a:t>ale </a:t>
            </a:r>
            <a:r>
              <a:rPr lang="fr-FR" b="1" dirty="0"/>
              <a:t>STI2D</a:t>
            </a:r>
            <a:r>
              <a:rPr lang="fr-FR" dirty="0"/>
              <a:t>, Lycée Eugène Ionesco (2019 – 2021) </a:t>
            </a:r>
          </a:p>
          <a:p>
            <a:pPr lvl="1"/>
            <a:r>
              <a:rPr lang="fr-FR" dirty="0"/>
              <a:t>Baccalauréat STI2D, mention Très bien (juillet 2021)</a:t>
            </a:r>
          </a:p>
          <a:p>
            <a:endParaRPr lang="fr-FR" dirty="0"/>
          </a:p>
          <a:p>
            <a:r>
              <a:rPr lang="fr-FR" b="1" dirty="0"/>
              <a:t>Classe préparatoire aux grandes écoles, technologie et sciences industrielles</a:t>
            </a:r>
            <a:r>
              <a:rPr lang="fr-FR" dirty="0"/>
              <a:t>, Lycée Raspail à Paris (2021 – 2023) </a:t>
            </a:r>
          </a:p>
          <a:p>
            <a:endParaRPr lang="fr-FR" dirty="0"/>
          </a:p>
          <a:p>
            <a:r>
              <a:rPr lang="fr-FR" b="1" dirty="0"/>
              <a:t>Formation génie industriel </a:t>
            </a:r>
            <a:r>
              <a:rPr lang="fr-FR" dirty="0"/>
              <a:t>aux</a:t>
            </a:r>
            <a:r>
              <a:rPr lang="fr-FR" b="1" dirty="0"/>
              <a:t> </a:t>
            </a:r>
            <a:r>
              <a:rPr lang="fr-FR" dirty="0"/>
              <a:t>Arts et Métiers (ENSAM) à Paris (2023 – 2026)</a:t>
            </a:r>
          </a:p>
          <a:p>
            <a:pPr lvl="1"/>
            <a:r>
              <a:rPr lang="fr-FR" dirty="0"/>
              <a:t>En alternance chez DS Smith Packaging (87)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3">
            <a:extLst>
              <a:ext uri="{FF2B5EF4-FFF2-40B4-BE49-F238E27FC236}">
                <a16:creationId xmlns:a16="http://schemas.microsoft.com/office/drawing/2014/main" xmlns="" id="{F166EA82-D174-90A9-EA76-8A693A4DD209}"/>
              </a:ext>
            </a:extLst>
          </p:cNvPr>
          <p:cNvSpPr txBox="1">
            <a:spLocks/>
          </p:cNvSpPr>
          <p:nvPr/>
        </p:nvSpPr>
        <p:spPr>
          <a:xfrm>
            <a:off x="11166084" y="627625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3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7845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5861"/>
          </a:xfrm>
        </p:spPr>
        <p:txBody>
          <a:bodyPr>
            <a:normAutofit/>
          </a:bodyPr>
          <a:lstStyle/>
          <a:p>
            <a:r>
              <a:rPr lang="fr-FR" dirty="0"/>
              <a:t>A quoi sert une CPGE TSI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9186"/>
            <a:ext cx="8596668" cy="5022541"/>
          </a:xfrm>
        </p:spPr>
        <p:txBody>
          <a:bodyPr>
            <a:normAutofit lnSpcReduction="10000"/>
          </a:bodyPr>
          <a:lstStyle/>
          <a:p>
            <a:r>
              <a:rPr lang="fr-FR" sz="2000" b="1" dirty="0"/>
              <a:t>Se préparer à passer des concours.</a:t>
            </a:r>
          </a:p>
          <a:p>
            <a:pPr lvl="1"/>
            <a:r>
              <a:rPr lang="fr-FR" sz="1800" dirty="0"/>
              <a:t>Les concours servent à intégrer les meilleures écoles d’ingénieurs de France. </a:t>
            </a:r>
          </a:p>
          <a:p>
            <a:pPr lvl="1"/>
            <a:endParaRPr lang="fr-FR" sz="1800" b="1" dirty="0"/>
          </a:p>
          <a:p>
            <a:r>
              <a:rPr lang="fr-FR" sz="2000" b="1" dirty="0"/>
              <a:t>Acquérir une certaine rigueur. </a:t>
            </a:r>
          </a:p>
          <a:p>
            <a:pPr lvl="1"/>
            <a:r>
              <a:rPr lang="fr-FR" sz="1800" dirty="0"/>
              <a:t>En mathématique et physique la moindre erreur peut tout changer ! </a:t>
            </a:r>
          </a:p>
          <a:p>
            <a:endParaRPr lang="fr-FR" sz="2000" b="1" dirty="0"/>
          </a:p>
          <a:p>
            <a:r>
              <a:rPr lang="fr-FR" sz="2000" b="1" dirty="0"/>
              <a:t>Obtenir un bagage scientifique et technologique conséquent. </a:t>
            </a:r>
          </a:p>
          <a:p>
            <a:pPr lvl="1"/>
            <a:r>
              <a:rPr lang="fr-FR" sz="1800" dirty="0"/>
              <a:t>Les bases des sciences et de la technologie sont reprises depuis l’école primaire.</a:t>
            </a:r>
          </a:p>
          <a:p>
            <a:pPr marL="0" indent="0">
              <a:buNone/>
            </a:pPr>
            <a:endParaRPr lang="fr-FR" sz="2000" b="1" dirty="0"/>
          </a:p>
          <a:p>
            <a:r>
              <a:rPr lang="fr-FR" sz="2000" b="1" dirty="0"/>
              <a:t>Supporter une grosse charge de travail.  </a:t>
            </a:r>
          </a:p>
          <a:p>
            <a:pPr lvl="1"/>
            <a:r>
              <a:rPr lang="fr-FR" sz="1800" dirty="0"/>
              <a:t>Il y a beaucoup de travail et de pression, vous serez maitre de votre vie en sortant de prépa !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xmlns="" id="{70D69E61-DDB7-8979-9FB1-BAAC0D239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5644" y="220104"/>
            <a:ext cx="1268358" cy="1462556"/>
          </a:xfrm>
          <a:prstGeom prst="rect">
            <a:avLst/>
          </a:prstGeom>
        </p:spPr>
      </p:pic>
      <p:sp>
        <p:nvSpPr>
          <p:cNvPr id="6" name="Espace réservé du numéro de diapositive 3">
            <a:extLst>
              <a:ext uri="{FF2B5EF4-FFF2-40B4-BE49-F238E27FC236}">
                <a16:creationId xmlns:a16="http://schemas.microsoft.com/office/drawing/2014/main" xmlns="" id="{0EE3E5DE-2B28-ED66-E446-283F4022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66084" y="6276254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4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3591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9083"/>
          </a:xfrm>
        </p:spPr>
        <p:txBody>
          <a:bodyPr anchor="t">
            <a:normAutofit/>
          </a:bodyPr>
          <a:lstStyle/>
          <a:p>
            <a:r>
              <a:rPr lang="fr-FR" dirty="0"/>
              <a:t>TSI : Où peut-on la passer ? </a:t>
            </a:r>
          </a:p>
        </p:txBody>
      </p:sp>
      <p:pic>
        <p:nvPicPr>
          <p:cNvPr id="5" name="Image 4" descr="Une image contenant texte, carte, atlas&#10;&#10;Description générée automatiquement">
            <a:extLst>
              <a:ext uri="{FF2B5EF4-FFF2-40B4-BE49-F238E27FC236}">
                <a16:creationId xmlns:a16="http://schemas.microsoft.com/office/drawing/2014/main" xmlns="" id="{805E8C54-6F48-9FF7-8418-8D5C21D18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576" y="1439637"/>
            <a:ext cx="5631959" cy="3027177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55BC78F-2456-069F-951F-55FCF7E6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364483"/>
            <a:ext cx="9842242" cy="2225206"/>
          </a:xfrm>
        </p:spPr>
        <p:txBody>
          <a:bodyPr>
            <a:normAutofit/>
          </a:bodyPr>
          <a:lstStyle/>
          <a:p>
            <a:endParaRPr lang="fr-FR" sz="1500" dirty="0"/>
          </a:p>
          <a:p>
            <a:r>
              <a:rPr lang="fr-FR" sz="1500" dirty="0"/>
              <a:t>Lycée Raspail à Paris (75) : Journée porte ouverte, le 27 janvier 2024 de 10h à 16h  </a:t>
            </a:r>
          </a:p>
          <a:p>
            <a:r>
              <a:rPr lang="fr-FR" sz="1500" dirty="0"/>
              <a:t>Lycée Richelieu à Rueil-Malmaison (92) : JPO, le 27 janvier 2024 de 9h à 12h</a:t>
            </a:r>
          </a:p>
          <a:p>
            <a:r>
              <a:rPr lang="fr-FR" sz="1500" dirty="0"/>
              <a:t>Lycée de Cachan à Cachan (94) : JPO, le 27 janvier 2024 de 8h30 à 12h </a:t>
            </a:r>
          </a:p>
          <a:p>
            <a:r>
              <a:rPr lang="fr-FR" sz="1500" dirty="0"/>
              <a:t>Lycée Jules Ferry à Versailles (78) : JPO, le 27 janvier 2024 </a:t>
            </a:r>
          </a:p>
          <a:p>
            <a:r>
              <a:rPr lang="fr-FR" sz="1500" dirty="0"/>
              <a:t>Lycée Saint-Nicolas à Paris (75) : JPO, le samedi 23 mars 2024 </a:t>
            </a:r>
          </a:p>
        </p:txBody>
      </p:sp>
      <p:sp>
        <p:nvSpPr>
          <p:cNvPr id="6" name="Espace réservé du numéro de diapositive 3">
            <a:extLst>
              <a:ext uri="{FF2B5EF4-FFF2-40B4-BE49-F238E27FC236}">
                <a16:creationId xmlns:a16="http://schemas.microsoft.com/office/drawing/2014/main" xmlns="" id="{136EF833-142D-C3F8-D80A-F556DEF32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66084" y="6276254"/>
            <a:ext cx="683339" cy="365125"/>
          </a:xfrm>
        </p:spPr>
        <p:txBody>
          <a:bodyPr/>
          <a:lstStyle/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5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2744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6528"/>
          </a:xfrm>
        </p:spPr>
        <p:txBody>
          <a:bodyPr anchor="t">
            <a:normAutofit/>
          </a:bodyPr>
          <a:lstStyle/>
          <a:p>
            <a:r>
              <a:rPr lang="fr-FR" dirty="0"/>
              <a:t>TSI : Où peut-on la passer ? 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xmlns="" id="{81519E89-3D78-B0EE-BEC4-45E5C1716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504"/>
            <a:ext cx="4683231" cy="4490858"/>
          </a:xfrm>
        </p:spPr>
        <p:txBody>
          <a:bodyPr>
            <a:normAutofit/>
          </a:bodyPr>
          <a:lstStyle/>
          <a:p>
            <a:r>
              <a:rPr lang="fr-FR" b="1" dirty="0"/>
              <a:t>Au lycée Raspail !</a:t>
            </a:r>
          </a:p>
          <a:p>
            <a:pPr lvl="1"/>
            <a:r>
              <a:rPr lang="fr-FR" dirty="0"/>
              <a:t>C’est proche du lycée Ionesco.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Le lycée est ouvert jusqu’à 21h pour qu’on puisse travailler. 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Le lycée est équipé de plusieurs laboratoires pour les TP de Physique et de SII </a:t>
            </a:r>
          </a:p>
          <a:p>
            <a:pPr lvl="1"/>
            <a:endParaRPr lang="fr-FR" dirty="0"/>
          </a:p>
          <a:p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xmlns="" id="{8B689D15-4515-274B-2467-E844B1759E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5342" y="1550504"/>
            <a:ext cx="3123882" cy="4575909"/>
          </a:xfrm>
          <a:prstGeom prst="rect">
            <a:avLst/>
          </a:prstGeom>
        </p:spPr>
      </p:pic>
      <p:sp>
        <p:nvSpPr>
          <p:cNvPr id="11" name="Espace réservé du numéro de diapositive 3">
            <a:extLst>
              <a:ext uri="{FF2B5EF4-FFF2-40B4-BE49-F238E27FC236}">
                <a16:creationId xmlns:a16="http://schemas.microsoft.com/office/drawing/2014/main" xmlns="" id="{D6AD082E-1303-44E2-D914-8E018CB5F6C5}"/>
              </a:ext>
            </a:extLst>
          </p:cNvPr>
          <p:cNvSpPr txBox="1">
            <a:spLocks/>
          </p:cNvSpPr>
          <p:nvPr/>
        </p:nvSpPr>
        <p:spPr>
          <a:xfrm>
            <a:off x="11166084" y="627625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6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7320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1695"/>
          </a:xfrm>
        </p:spPr>
        <p:txBody>
          <a:bodyPr anchor="t">
            <a:normAutofit/>
          </a:bodyPr>
          <a:lstStyle/>
          <a:p>
            <a:r>
              <a:rPr lang="fr-FR" dirty="0"/>
              <a:t>TSI : A qui est-elle destinée ? 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xmlns="" id="{592F13EF-3BF5-CCE4-9947-FB6039F4B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504"/>
            <a:ext cx="8596668" cy="4490858"/>
          </a:xfrm>
        </p:spPr>
        <p:txBody>
          <a:bodyPr>
            <a:normAutofit/>
          </a:bodyPr>
          <a:lstStyle/>
          <a:p>
            <a:r>
              <a:rPr lang="fr-FR" b="1" dirty="0"/>
              <a:t>Aux Terminales STI2D et aux Terminales STL.</a:t>
            </a:r>
          </a:p>
          <a:p>
            <a:pPr lvl="1"/>
            <a:r>
              <a:rPr lang="fr-FR" dirty="0"/>
              <a:t>Aucune concurrence avec les Terminales de spécialités scientifiques.</a:t>
            </a:r>
          </a:p>
          <a:p>
            <a:pPr lvl="1"/>
            <a:endParaRPr lang="fr-FR" dirty="0"/>
          </a:p>
          <a:p>
            <a:r>
              <a:rPr lang="fr-FR" b="1" dirty="0"/>
              <a:t>Aux élèves motivés.</a:t>
            </a:r>
          </a:p>
          <a:p>
            <a:pPr lvl="1"/>
            <a:r>
              <a:rPr lang="fr-FR" dirty="0"/>
              <a:t>La charge de travail ne doit pas vous faire peur. </a:t>
            </a:r>
          </a:p>
          <a:p>
            <a:endParaRPr lang="fr-FR" dirty="0"/>
          </a:p>
          <a:p>
            <a:r>
              <a:rPr lang="fr-FR" b="1" dirty="0"/>
              <a:t>Aux élèves de T</a:t>
            </a:r>
            <a:r>
              <a:rPr lang="fr-FR" sz="1400" b="1" dirty="0"/>
              <a:t>ale </a:t>
            </a:r>
            <a:r>
              <a:rPr lang="fr-FR" b="1" dirty="0"/>
              <a:t>STI2D</a:t>
            </a:r>
            <a:r>
              <a:rPr lang="fr-FR" sz="1400" b="1" dirty="0"/>
              <a:t> </a:t>
            </a:r>
            <a:r>
              <a:rPr lang="fr-FR" b="1" dirty="0"/>
              <a:t>ayant des notes convenables.</a:t>
            </a:r>
          </a:p>
          <a:p>
            <a:pPr lvl="1"/>
            <a:r>
              <a:rPr lang="fr-FR" dirty="0"/>
              <a:t>En Mathématiques, Physique-Chimie, 2I2D et SIN ou ITEC ou EE. </a:t>
            </a:r>
          </a:p>
          <a:p>
            <a:pPr lvl="1"/>
            <a:endParaRPr lang="fr-FR" sz="1400" dirty="0"/>
          </a:p>
          <a:p>
            <a:r>
              <a:rPr lang="fr-FR" b="1" dirty="0"/>
              <a:t>Aux élèves qui n’ont pas de domaine de prédilection précis. </a:t>
            </a:r>
          </a:p>
          <a:p>
            <a:pPr lvl="1"/>
            <a:r>
              <a:rPr lang="fr-FR" dirty="0"/>
              <a:t>En prépa, vous verrez énormément de domaines différents des sciences. </a:t>
            </a:r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C437A691-3645-BA78-E413-852658CA9419}"/>
              </a:ext>
            </a:extLst>
          </p:cNvPr>
          <p:cNvSpPr txBox="1">
            <a:spLocks/>
          </p:cNvSpPr>
          <p:nvPr/>
        </p:nvSpPr>
        <p:spPr>
          <a:xfrm>
            <a:off x="11166084" y="627625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7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5536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4414"/>
          </a:xfrm>
        </p:spPr>
        <p:txBody>
          <a:bodyPr anchor="t">
            <a:normAutofit/>
          </a:bodyPr>
          <a:lstStyle/>
          <a:p>
            <a:r>
              <a:rPr lang="fr-FR" dirty="0"/>
              <a:t>TSI : Comment ça se passe ? 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xmlns="" id="{592F13EF-3BF5-CCE4-9947-FB6039F4B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0503"/>
            <a:ext cx="8596668" cy="4993419"/>
          </a:xfrm>
        </p:spPr>
        <p:txBody>
          <a:bodyPr>
            <a:normAutofit/>
          </a:bodyPr>
          <a:lstStyle/>
          <a:p>
            <a:r>
              <a:rPr lang="fr-FR" b="1" dirty="0"/>
              <a:t>Une prépa TSI dure 2 ans (enfin 1 an et demi !)</a:t>
            </a:r>
          </a:p>
          <a:p>
            <a:pPr lvl="1"/>
            <a:r>
              <a:rPr lang="fr-FR" i="1" dirty="0"/>
              <a:t>C’est court, ne perdez pas de temps ! </a:t>
            </a:r>
          </a:p>
          <a:p>
            <a:pPr lvl="1"/>
            <a:r>
              <a:rPr lang="fr-FR" dirty="0"/>
              <a:t>En 1</a:t>
            </a:r>
            <a:r>
              <a:rPr lang="fr-FR" baseline="30000" dirty="0"/>
              <a:t>ère</a:t>
            </a:r>
            <a:r>
              <a:rPr lang="fr-FR" dirty="0"/>
              <a:t> année: de septembre à juillet.</a:t>
            </a:r>
          </a:p>
          <a:p>
            <a:pPr lvl="1"/>
            <a:r>
              <a:rPr lang="fr-FR" dirty="0"/>
              <a:t>En 2</a:t>
            </a:r>
            <a:r>
              <a:rPr lang="fr-FR" baseline="30000" dirty="0"/>
              <a:t>ème</a:t>
            </a:r>
            <a:r>
              <a:rPr lang="fr-FR" dirty="0"/>
              <a:t> année: de septembre à avril.   </a:t>
            </a:r>
          </a:p>
          <a:p>
            <a:pPr lvl="1"/>
            <a:endParaRPr lang="fr-FR" dirty="0"/>
          </a:p>
          <a:p>
            <a:r>
              <a:rPr lang="fr-FR" b="1" dirty="0"/>
              <a:t>Tous les samedis matin un DS de 2h à 4h.</a:t>
            </a:r>
          </a:p>
          <a:p>
            <a:pPr lvl="1"/>
            <a:r>
              <a:rPr lang="fr-FR" i="1" dirty="0"/>
              <a:t>On s’y habitue un jour, ne vous inquiétez pas !</a:t>
            </a:r>
          </a:p>
          <a:p>
            <a:endParaRPr lang="fr-FR" b="1" dirty="0"/>
          </a:p>
          <a:p>
            <a:r>
              <a:rPr lang="fr-FR" b="1" dirty="0"/>
              <a:t>Entre 2h et 3h de colle par semaine.</a:t>
            </a:r>
          </a:p>
          <a:p>
            <a:endParaRPr lang="fr-FR" b="1" dirty="0"/>
          </a:p>
          <a:p>
            <a:r>
              <a:rPr lang="fr-FR" b="1" dirty="0"/>
              <a:t>L’emploi du temps est légèrement moins chargé qu’au lycée. </a:t>
            </a:r>
          </a:p>
          <a:p>
            <a:pPr lvl="1"/>
            <a:r>
              <a:rPr lang="fr-FR" i="1" dirty="0"/>
              <a:t>Mais sans compter le travail à la maison !!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EC6E44FF-CBBB-78B6-0AFA-CDE98ABD1381}"/>
              </a:ext>
            </a:extLst>
          </p:cNvPr>
          <p:cNvSpPr txBox="1">
            <a:spLocks/>
          </p:cNvSpPr>
          <p:nvPr/>
        </p:nvSpPr>
        <p:spPr>
          <a:xfrm>
            <a:off x="11166084" y="627625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8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9864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764BE79-CDA0-3619-5FE0-C2FCEBB1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4414"/>
          </a:xfrm>
        </p:spPr>
        <p:txBody>
          <a:bodyPr anchor="t">
            <a:normAutofit/>
          </a:bodyPr>
          <a:lstStyle/>
          <a:p>
            <a:r>
              <a:rPr lang="fr-FR" dirty="0"/>
              <a:t>TSI : Comment ça se passe ? 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xmlns="" id="{592F13EF-3BF5-CCE4-9947-FB6039F4B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74335"/>
            <a:ext cx="8596668" cy="5236190"/>
          </a:xfrm>
        </p:spPr>
        <p:txBody>
          <a:bodyPr>
            <a:normAutofit/>
          </a:bodyPr>
          <a:lstStyle/>
          <a:p>
            <a:r>
              <a:rPr lang="fr-FR" sz="2000" u="sng" dirty="0"/>
              <a:t>Lors de la 2</a:t>
            </a:r>
            <a:r>
              <a:rPr lang="fr-FR" sz="2000" u="sng" baseline="30000" dirty="0"/>
              <a:t>ème</a:t>
            </a:r>
            <a:r>
              <a:rPr lang="fr-FR" sz="2000" u="sng" dirty="0"/>
              <a:t> année de prépa, vous passerez des concours :</a:t>
            </a:r>
          </a:p>
          <a:p>
            <a:r>
              <a:rPr lang="fr-FR" b="1" dirty="0"/>
              <a:t>Sélections des écoles en janvier : </a:t>
            </a:r>
            <a:endParaRPr lang="fr-FR" dirty="0"/>
          </a:p>
          <a:p>
            <a:pPr lvl="1"/>
            <a:r>
              <a:rPr lang="fr-FR" dirty="0"/>
              <a:t>Les écoles sont payantes.</a:t>
            </a:r>
          </a:p>
          <a:p>
            <a:endParaRPr lang="fr-FR" b="1" dirty="0"/>
          </a:p>
          <a:p>
            <a:r>
              <a:rPr lang="fr-FR" b="1" dirty="0"/>
              <a:t>Les écrits en avril :</a:t>
            </a:r>
          </a:p>
          <a:p>
            <a:pPr lvl="1"/>
            <a:r>
              <a:rPr lang="fr-FR" dirty="0"/>
              <a:t>Une semaine complète de DS qui regroupe énormément de chapitres. </a:t>
            </a:r>
          </a:p>
          <a:p>
            <a:endParaRPr lang="fr-FR" b="1" dirty="0"/>
          </a:p>
          <a:p>
            <a:r>
              <a:rPr lang="fr-FR" b="1" dirty="0"/>
              <a:t>Les oraux à partir de mi-juin et jusqu’à mi-juillet :</a:t>
            </a:r>
          </a:p>
          <a:p>
            <a:pPr lvl="1"/>
            <a:r>
              <a:rPr lang="fr-FR" dirty="0"/>
              <a:t>Plusieurs interrogations d’une heure sur un chapitre aléatoire.</a:t>
            </a:r>
          </a:p>
          <a:p>
            <a:pPr lvl="1"/>
            <a:r>
              <a:rPr lang="fr-FR" dirty="0"/>
              <a:t>Un TP de Physique et de SII de 4h. </a:t>
            </a:r>
          </a:p>
          <a:p>
            <a:pPr lvl="1"/>
            <a:endParaRPr lang="fr-FR" dirty="0"/>
          </a:p>
          <a:p>
            <a:r>
              <a:rPr lang="fr-FR" b="1" dirty="0"/>
              <a:t>Les résultats tombent mi juillet :</a:t>
            </a:r>
          </a:p>
          <a:p>
            <a:pPr lvl="1"/>
            <a:r>
              <a:rPr lang="fr-FR" dirty="0"/>
              <a:t>Il faut ensuite classer les écoles selon vos préférences. 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B1A9B4FF-245D-6C6E-D44C-9830E7A4FB04}"/>
              </a:ext>
            </a:extLst>
          </p:cNvPr>
          <p:cNvSpPr txBox="1">
            <a:spLocks/>
          </p:cNvSpPr>
          <p:nvPr/>
        </p:nvSpPr>
        <p:spPr>
          <a:xfrm>
            <a:off x="11166084" y="627625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57F1E4F-1CFF-5643-939E-217C01CDF565}" type="slidenum">
              <a:rPr lang="en-US" sz="3600" b="1" smtClean="0">
                <a:solidFill>
                  <a:schemeClr val="bg1"/>
                </a:solidFill>
              </a:rPr>
              <a:pPr/>
              <a:t>9</a:t>
            </a:fld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72179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1251</Words>
  <Application>Microsoft Office PowerPoint</Application>
  <PresentationFormat>Personnalisé</PresentationFormat>
  <Paragraphs>205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Facette</vt:lpstr>
      <vt:lpstr>Présentation CPGE TSI</vt:lpstr>
      <vt:lpstr>Sommaire</vt:lpstr>
      <vt:lpstr>Mon parcours scolaire et professionnel </vt:lpstr>
      <vt:lpstr>A quoi sert une CPGE TSI ?</vt:lpstr>
      <vt:lpstr>TSI : Où peut-on la passer ? </vt:lpstr>
      <vt:lpstr>TSI : Où peut-on la passer ? </vt:lpstr>
      <vt:lpstr>TSI : A qui est-elle destinée ? </vt:lpstr>
      <vt:lpstr>TSI : Comment ça se passe ? </vt:lpstr>
      <vt:lpstr>TSI : Comment ça se passe ? </vt:lpstr>
      <vt:lpstr>TSI : Quelles sont les matières étudiées ? </vt:lpstr>
      <vt:lpstr>TSI : Quels sont les débouchés ?</vt:lpstr>
      <vt:lpstr>TSI : Quels sont les débouchés ?</vt:lpstr>
      <vt:lpstr>TSI : Quelques conseils </vt:lpstr>
      <vt:lpstr>TSI : Quelques témoignages  </vt:lpstr>
      <vt:lpstr>TSI : Quelques témoignages  </vt:lpstr>
      <vt:lpstr>TSI : Quelques témoignages  </vt:lpstr>
      <vt:lpstr>TSI : Informez-vous ! </vt:lpstr>
      <vt:lpstr>TSI : Informez-vous ! </vt:lpstr>
      <vt:lpstr>TSI : Avez-vous des questions 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CPGE TSI</dc:title>
  <dc:creator>LORENZETTI Elisa</dc:creator>
  <cp:lastModifiedBy>ABERNARDI</cp:lastModifiedBy>
  <cp:revision>12</cp:revision>
  <dcterms:created xsi:type="dcterms:W3CDTF">2024-01-25T14:40:05Z</dcterms:created>
  <dcterms:modified xsi:type="dcterms:W3CDTF">2024-03-22T09:29:39Z</dcterms:modified>
</cp:coreProperties>
</file>